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449" r:id="rId3"/>
    <p:sldId id="304" r:id="rId4"/>
    <p:sldId id="618" r:id="rId5"/>
    <p:sldId id="661" r:id="rId6"/>
    <p:sldId id="662" r:id="rId7"/>
    <p:sldId id="663" r:id="rId8"/>
    <p:sldId id="619" r:id="rId9"/>
    <p:sldId id="620" r:id="rId10"/>
    <p:sldId id="621" r:id="rId11"/>
    <p:sldId id="622" r:id="rId12"/>
    <p:sldId id="623" r:id="rId13"/>
    <p:sldId id="624" r:id="rId14"/>
    <p:sldId id="626" r:id="rId15"/>
    <p:sldId id="629" r:id="rId16"/>
    <p:sldId id="627" r:id="rId17"/>
    <p:sldId id="628" r:id="rId18"/>
    <p:sldId id="630" r:id="rId19"/>
    <p:sldId id="631" r:id="rId20"/>
    <p:sldId id="673" r:id="rId21"/>
    <p:sldId id="674" r:id="rId22"/>
    <p:sldId id="676" r:id="rId23"/>
    <p:sldId id="632" r:id="rId24"/>
    <p:sldId id="670" r:id="rId25"/>
    <p:sldId id="678" r:id="rId26"/>
    <p:sldId id="679" r:id="rId27"/>
    <p:sldId id="634" r:id="rId28"/>
    <p:sldId id="635" r:id="rId29"/>
    <p:sldId id="636" r:id="rId30"/>
    <p:sldId id="637" r:id="rId31"/>
    <p:sldId id="638" r:id="rId32"/>
    <p:sldId id="639" r:id="rId33"/>
    <p:sldId id="640" r:id="rId34"/>
    <p:sldId id="641" r:id="rId35"/>
    <p:sldId id="668" r:id="rId36"/>
    <p:sldId id="669" r:id="rId37"/>
    <p:sldId id="642" r:id="rId38"/>
    <p:sldId id="643" r:id="rId39"/>
    <p:sldId id="644" r:id="rId40"/>
    <p:sldId id="646" r:id="rId41"/>
    <p:sldId id="648" r:id="rId42"/>
    <p:sldId id="672" r:id="rId43"/>
    <p:sldId id="649" r:id="rId44"/>
    <p:sldId id="650" r:id="rId45"/>
    <p:sldId id="651" r:id="rId46"/>
    <p:sldId id="671" r:id="rId47"/>
    <p:sldId id="653" r:id="rId48"/>
    <p:sldId id="654" r:id="rId49"/>
    <p:sldId id="655" r:id="rId50"/>
    <p:sldId id="575" r:id="rId51"/>
    <p:sldId id="665" r:id="rId52"/>
    <p:sldId id="677" r:id="rId53"/>
    <p:sldId id="666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18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06 – While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 smtClean="0"/>
              <a:t>Doing something over and over (and over) again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Used in combination with decision making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no </a:t>
            </a:r>
            <a:r>
              <a:rPr lang="en-US" dirty="0" smtClean="0"/>
              <a:t>decision is being made, we just loop forever</a:t>
            </a:r>
          </a:p>
          <a:p>
            <a:pPr lvl="2"/>
            <a:r>
              <a:rPr lang="en-US" sz="2800" dirty="0" smtClean="0"/>
              <a:t>This is called an “infinite loop”</a:t>
            </a:r>
          </a:p>
          <a:p>
            <a:pPr lvl="3"/>
            <a:endParaRPr lang="en-US" dirty="0"/>
          </a:p>
          <a:p>
            <a:r>
              <a:rPr lang="en-US" dirty="0" smtClean="0"/>
              <a:t>What are some real life examples?</a:t>
            </a:r>
          </a:p>
          <a:p>
            <a:pPr lvl="1"/>
            <a:r>
              <a:rPr lang="en-US" dirty="0" smtClean="0"/>
              <a:t>Jumping rope</a:t>
            </a:r>
          </a:p>
          <a:p>
            <a:pPr lvl="1"/>
            <a:r>
              <a:rPr lang="en-US" dirty="0" smtClean="0"/>
              <a:t>Walking up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cover this in detail today</a:t>
            </a:r>
          </a:p>
          <a:p>
            <a:endParaRPr lang="en-US" dirty="0"/>
          </a:p>
          <a:p>
            <a:r>
              <a:rPr lang="en-US" dirty="0" smtClean="0"/>
              <a:t>It looks </a:t>
            </a:r>
            <a:br>
              <a:rPr lang="en-US" dirty="0" smtClean="0"/>
            </a:br>
            <a:r>
              <a:rPr lang="en-US" dirty="0" smtClean="0"/>
              <a:t>something </a:t>
            </a:r>
            <a:br>
              <a:rPr lang="en-US" dirty="0" smtClean="0"/>
            </a:br>
            <a:r>
              <a:rPr lang="en-US" dirty="0" smtClean="0"/>
              <a:t>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4982803" y="287274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5105522" y="3118186"/>
            <a:ext cx="0" cy="11494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4219974" y="4267631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expression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62084" y="3562049"/>
            <a:ext cx="2273032" cy="841600"/>
            <a:chOff x="5407521" y="3463500"/>
            <a:chExt cx="2273032" cy="84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680553" y="3463500"/>
              <a:ext cx="0" cy="8416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407521" y="3491179"/>
              <a:ext cx="227303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87601" y="4254737"/>
            <a:ext cx="1528314" cy="434978"/>
            <a:chOff x="5733038" y="4156188"/>
            <a:chExt cx="1528314" cy="434978"/>
          </a:xfrm>
        </p:grpSpPr>
        <p:cxnSp>
          <p:nvCxnSpPr>
            <p:cNvPr id="10" name="Straight Arrow Connector 9"/>
            <p:cNvCxnSpPr>
              <a:stCxn id="7" idx="1"/>
              <a:endCxn id="14" idx="3"/>
            </p:cNvCxnSpPr>
            <p:nvPr/>
          </p:nvCxnSpPr>
          <p:spPr>
            <a:xfrm>
              <a:off x="6236508" y="4522587"/>
              <a:ext cx="780473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flipH="1">
              <a:off x="5733038" y="4156188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8201" y="4974640"/>
            <a:ext cx="1528314" cy="768884"/>
            <a:chOff x="4893638" y="4876091"/>
            <a:chExt cx="1528314" cy="768884"/>
          </a:xfrm>
        </p:grpSpPr>
        <p:sp>
          <p:nvSpPr>
            <p:cNvPr id="12" name="Rectangle 11"/>
            <p:cNvSpPr/>
            <p:nvPr/>
          </p:nvSpPr>
          <p:spPr>
            <a:xfrm flipH="1">
              <a:off x="4893638" y="4929627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False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7" idx="2"/>
              <a:endCxn id="15" idx="0"/>
            </p:cNvCxnSpPr>
            <p:nvPr/>
          </p:nvCxnSpPr>
          <p:spPr>
            <a:xfrm>
              <a:off x="5350959" y="4876091"/>
              <a:ext cx="0" cy="76888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 flipH="1">
            <a:off x="6771544" y="4403649"/>
            <a:ext cx="1327145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82803" y="5743524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has two kinds of loops, and they are used for two different purposes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Works for basically everything</a:t>
            </a:r>
          </a:p>
          <a:p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loop:</a:t>
            </a:r>
          </a:p>
          <a:p>
            <a:pPr lvl="1"/>
            <a:r>
              <a:rPr lang="en-US" dirty="0" smtClean="0"/>
              <a:t>Best at </a:t>
            </a:r>
            <a:r>
              <a:rPr lang="en-US" b="1" i="1" dirty="0" smtClean="0"/>
              <a:t>iterating</a:t>
            </a:r>
            <a:r>
              <a:rPr lang="en-US" dirty="0" smtClean="0"/>
              <a:t> </a:t>
            </a:r>
            <a:r>
              <a:rPr lang="en-US" dirty="0"/>
              <a:t>over </a:t>
            </a:r>
            <a:r>
              <a:rPr lang="en-US" dirty="0" smtClean="0"/>
              <a:t>something</a:t>
            </a:r>
            <a:endParaRPr lang="en-US" dirty="0"/>
          </a:p>
          <a:p>
            <a:pPr lvl="1"/>
            <a:r>
              <a:rPr lang="en-US" dirty="0" smtClean="0"/>
              <a:t>Best at counted </a:t>
            </a:r>
            <a:r>
              <a:rPr lang="en-US" dirty="0"/>
              <a:t>iterations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775035" y="3392905"/>
            <a:ext cx="5079010" cy="11225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8589" y="305614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/>
              <a:t>”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79410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&lt;condition&gt;: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body</a:t>
            </a:r>
            <a:r>
              <a:rPr lang="en-US" dirty="0"/>
              <a:t> is a sequence of one or more statements </a:t>
            </a:r>
            <a:r>
              <a:rPr lang="en-US" u="sng" dirty="0"/>
              <a:t>indented</a:t>
            </a:r>
            <a:r>
              <a:rPr lang="en-US" dirty="0"/>
              <a:t> under </a:t>
            </a:r>
            <a:r>
              <a:rPr lang="en-US" dirty="0" smtClean="0"/>
              <a:t>the heading</a:t>
            </a:r>
          </a:p>
          <a:p>
            <a:pPr lvl="1"/>
            <a:r>
              <a:rPr lang="en-US" sz="3200" dirty="0" smtClean="0"/>
              <a:t>As long as the </a:t>
            </a:r>
            <a:r>
              <a:rPr lang="en-US" sz="3200" b="1" dirty="0" smtClean="0"/>
              <a:t>condition</a:t>
            </a:r>
            <a:r>
              <a:rPr lang="en-US" sz="3200" dirty="0" smtClean="0"/>
              <a:t> is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3200" dirty="0" smtClean="0"/>
              <a:t>, the </a:t>
            </a:r>
            <a:r>
              <a:rPr lang="en-US" sz="3200" b="1" dirty="0" smtClean="0"/>
              <a:t>body</a:t>
            </a:r>
            <a:r>
              <a:rPr lang="en-US" sz="3200" dirty="0" smtClean="0"/>
              <a:t> will run (repeatedly if needed)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6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3979" cy="4156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 uses a Boolean condition </a:t>
            </a:r>
          </a:p>
          <a:p>
            <a:pPr lvl="1"/>
            <a:r>
              <a:rPr lang="en-US" dirty="0" smtClean="0"/>
              <a:t>That evaluates to either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dirty="0" smtClean="0"/>
              <a:t>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Body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is executed</a:t>
            </a:r>
          </a:p>
          <a:p>
            <a:pPr lvl="2"/>
            <a:r>
              <a:rPr lang="en-US" sz="2800" dirty="0" smtClean="0"/>
              <a:t>Once that’s over, condition is checked again</a:t>
            </a:r>
          </a:p>
          <a:p>
            <a:r>
              <a:rPr lang="en-US" dirty="0" smtClean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Body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is skipped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4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&lt; 1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day: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"Today is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September"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8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 = 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&lt; 1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day: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"Today is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September"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91916" y="2431547"/>
            <a:ext cx="4495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initialize the variable the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loop will use for its decision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H="1">
            <a:off x="835193" y="3262544"/>
            <a:ext cx="1755607" cy="4756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199" y="3293033"/>
            <a:ext cx="406667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loop’s Boolean condition (loop runs until this is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2001252" y="4124030"/>
            <a:ext cx="419228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5395" y="5051745"/>
            <a:ext cx="307406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body of the loop</a:t>
            </a:r>
            <a:br>
              <a:rPr lang="en-US" sz="2400" dirty="0" smtClean="0">
                <a:latin typeface="+mj-lt"/>
                <a:cs typeface="Courier New" panose="02070309020205020404" pitchFamily="49" charset="0"/>
              </a:rPr>
            </a:b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(must change the value of the loop variable)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flipH="1">
            <a:off x="1640303" y="4592446"/>
            <a:ext cx="6685550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to count</a:t>
            </a:r>
          </a:p>
          <a:p>
            <a:pPr lvl="1"/>
            <a:r>
              <a:rPr lang="en-US" dirty="0" smtClean="0"/>
              <a:t>Count from 1 up to and including 20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        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have to initialize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20: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that we can use it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don't forget to update</a:t>
            </a:r>
            <a:b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# the loop variable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7" name="Rounded Rectangle 16"/>
          <p:cNvSpPr/>
          <p:nvPr/>
        </p:nvSpPr>
        <p:spPr>
          <a:xfrm>
            <a:off x="285783" y="1808907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Start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28" idx="0"/>
          </p:cNvCxnSpPr>
          <p:nvPr/>
        </p:nvCxnSpPr>
        <p:spPr>
          <a:xfrm>
            <a:off x="1549099" y="2874093"/>
            <a:ext cx="0" cy="9392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97326" y="3343701"/>
            <a:ext cx="7064073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308684" y="5474225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9" name="Flowchart: Data 58"/>
          <p:cNvSpPr/>
          <p:nvPr/>
        </p:nvSpPr>
        <p:spPr>
          <a:xfrm>
            <a:off x="3420174" y="3940662"/>
            <a:ext cx="221559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Display </a:t>
            </a:r>
            <a:r>
              <a:rPr lang="en-US" sz="2400" dirty="0" err="1" smtClean="0">
                <a:solidFill>
                  <a:schemeClr val="tx1"/>
                </a:solidFill>
              </a:rPr>
              <a:t>num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>
            <a:endCxn id="67" idx="3"/>
          </p:cNvCxnSpPr>
          <p:nvPr/>
        </p:nvCxnSpPr>
        <p:spPr>
          <a:xfrm flipH="1">
            <a:off x="8535210" y="4308506"/>
            <a:ext cx="2261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761399" y="3343701"/>
            <a:ext cx="0" cy="965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697326" y="5464119"/>
            <a:ext cx="146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FALSE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08684" y="1812723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num</a:t>
            </a:r>
            <a:r>
              <a:rPr lang="en-US" sz="3200" dirty="0" smtClean="0">
                <a:solidFill>
                  <a:schemeClr val="tx1"/>
                </a:solidFill>
              </a:rPr>
              <a:t> =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410291" y="3813309"/>
            <a:ext cx="2277616" cy="990674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bIns="91440"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num</a:t>
            </a:r>
            <a:r>
              <a:rPr lang="en-US" sz="3000" dirty="0" smtClean="0">
                <a:solidFill>
                  <a:schemeClr val="tx1"/>
                </a:solidFill>
              </a:rPr>
              <a:t> &lt;= 20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7" idx="3"/>
            <a:endCxn id="27" idx="1"/>
          </p:cNvCxnSpPr>
          <p:nvPr/>
        </p:nvCxnSpPr>
        <p:spPr>
          <a:xfrm>
            <a:off x="2812415" y="2177778"/>
            <a:ext cx="496269" cy="38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549099" y="2874093"/>
            <a:ext cx="3022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7" idx="2"/>
          </p:cNvCxnSpPr>
          <p:nvPr/>
        </p:nvCxnSpPr>
        <p:spPr>
          <a:xfrm flipV="1">
            <a:off x="4572000" y="2550464"/>
            <a:ext cx="0" cy="323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61063" y="3929345"/>
            <a:ext cx="146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TRUE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28" idx="3"/>
            <a:endCxn id="59" idx="2"/>
          </p:cNvCxnSpPr>
          <p:nvPr/>
        </p:nvCxnSpPr>
        <p:spPr>
          <a:xfrm>
            <a:off x="2687907" y="4308646"/>
            <a:ext cx="953827" cy="3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9" idx="5"/>
            <a:endCxn id="67" idx="1"/>
          </p:cNvCxnSpPr>
          <p:nvPr/>
        </p:nvCxnSpPr>
        <p:spPr>
          <a:xfrm flipV="1">
            <a:off x="5414212" y="4308507"/>
            <a:ext cx="594366" cy="5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008578" y="3939636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num</a:t>
            </a:r>
            <a:r>
              <a:rPr lang="en-US" sz="2800" dirty="0" smtClean="0">
                <a:solidFill>
                  <a:schemeClr val="tx1"/>
                </a:solidFill>
              </a:rPr>
              <a:t> = </a:t>
            </a:r>
            <a:r>
              <a:rPr lang="en-US" sz="2800" dirty="0" err="1" smtClean="0">
                <a:solidFill>
                  <a:schemeClr val="tx1"/>
                </a:solidFill>
              </a:rPr>
              <a:t>num</a:t>
            </a:r>
            <a:r>
              <a:rPr lang="en-US" sz="2800" dirty="0" smtClean="0">
                <a:solidFill>
                  <a:schemeClr val="tx1"/>
                </a:solidFill>
              </a:rPr>
              <a:t> + 1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endCxn id="43" idx="1"/>
          </p:cNvCxnSpPr>
          <p:nvPr/>
        </p:nvCxnSpPr>
        <p:spPr>
          <a:xfrm>
            <a:off x="1549099" y="5843096"/>
            <a:ext cx="1759585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8" idx="2"/>
          </p:cNvCxnSpPr>
          <p:nvPr/>
        </p:nvCxnSpPr>
        <p:spPr>
          <a:xfrm>
            <a:off x="1549099" y="4803983"/>
            <a:ext cx="1" cy="1039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162607">
            <a:off x="239393" y="3661006"/>
            <a:ext cx="125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59" grpId="0" animBg="1"/>
      <p:bldP spid="100" grpId="0"/>
      <p:bldP spid="27" grpId="0" animBg="1"/>
      <p:bldP spid="28" grpId="0" animBg="1"/>
      <p:bldP spid="41" grpId="0"/>
      <p:bldP spid="6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r>
              <a:rPr lang="en-US" dirty="0" smtClean="0"/>
              <a:t>Program design</a:t>
            </a:r>
          </a:p>
          <a:p>
            <a:pPr lvl="1"/>
            <a:r>
              <a:rPr lang="en-US" dirty="0" smtClean="0"/>
              <a:t>Input, process, output</a:t>
            </a:r>
          </a:p>
          <a:p>
            <a:pPr lvl="1"/>
            <a:r>
              <a:rPr lang="en-US" dirty="0" smtClean="0"/>
              <a:t>Flowcharts and pseudocode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Syntax and Logic Errors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Decision structure practice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Counting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changing a number of factors, you can change how a counting loop behaves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          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start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20: 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stop</a:t>
            </a:r>
            <a:endParaRPr lang="en-US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update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How would you count 2, 4, 6, ... 96, 98, 100?</a:t>
            </a:r>
          </a:p>
          <a:p>
            <a:r>
              <a:rPr lang="en-US" dirty="0" smtClean="0"/>
              <a:t>What about from 10 down to </a:t>
            </a:r>
            <a:r>
              <a:rPr lang="en-US" dirty="0"/>
              <a:t>0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3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that needs to calculate something, you must initialize the relevant variable </a:t>
            </a:r>
            <a:r>
              <a:rPr lang="en-US" u="sng" dirty="0" smtClean="0"/>
              <a:t>outside</a:t>
            </a:r>
            <a:r>
              <a:rPr lang="en-US" dirty="0" smtClean="0"/>
              <a:t> of the loop, before it starts</a:t>
            </a:r>
          </a:p>
          <a:p>
            <a:endParaRPr lang="en-US" dirty="0"/>
          </a:p>
          <a:p>
            <a:r>
              <a:rPr lang="en-US" dirty="0" smtClean="0"/>
              <a:t>For example, if calculating the total of </a:t>
            </a:r>
            <a:br>
              <a:rPr lang="en-US" dirty="0" smtClean="0"/>
            </a:br>
            <a:r>
              <a:rPr lang="en-US" dirty="0" smtClean="0"/>
              <a:t>10 user-provided numbers, initialize </a:t>
            </a:r>
            <a:br>
              <a:rPr lang="en-US" dirty="0" smtClean="0"/>
            </a:br>
            <a:r>
              <a:rPr lang="en-US" dirty="0" smtClean="0"/>
              <a:t>a “total” variable before the while loop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0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completed example: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 = 0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= 0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 &lt; 10: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a number: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+=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+=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total is"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total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3028" y="2693988"/>
            <a:ext cx="8297944" cy="1470025"/>
          </a:xfrm>
        </p:spPr>
        <p:txBody>
          <a:bodyPr/>
          <a:lstStyle/>
          <a:p>
            <a:r>
              <a:rPr lang="en-US" dirty="0"/>
              <a:t>Infinite Loops and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24493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Body Not Being Reached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loop’s body may be skipped over entirely</a:t>
            </a:r>
          </a:p>
          <a:p>
            <a:pPr lvl="1"/>
            <a:r>
              <a:rPr lang="en-US" dirty="0" smtClean="0"/>
              <a:t>If the Boolean condition is initially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1300</a:t>
            </a:r>
          </a:p>
          <a:p>
            <a:pPr marL="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1200):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"Good morning!"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Conditional Checked?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savings = 0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savings &lt;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full-time job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 out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savings += 500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freelancing job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 out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savings +=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"savings is"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savings)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What is the value of savings at the end?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Conditional Checked?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savings = 0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savings &lt;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full-time job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 out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savings += 500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freelancing job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 out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savings +=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"savings is"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savings)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What is the value of savings </a:t>
            </a:r>
            <a:r>
              <a:rPr lang="en-US" dirty="0"/>
              <a:t>at the end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707170" y="3403033"/>
            <a:ext cx="205190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value of savings is 1300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2433" y="4470869"/>
            <a:ext cx="649664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Even though the condition was “reached” when we added 500 the second time, the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entire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loop must run before the conditional is checked again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i="1" dirty="0" smtClean="0"/>
              <a:t>infinite loop</a:t>
            </a:r>
            <a:r>
              <a:rPr lang="en-US" b="1" dirty="0" smtClean="0"/>
              <a:t> </a:t>
            </a:r>
            <a:r>
              <a:rPr lang="en-US" dirty="0" smtClean="0"/>
              <a:t>is a loop that will run forever</a:t>
            </a:r>
            <a:endParaRPr lang="en-US" dirty="0"/>
          </a:p>
          <a:p>
            <a:pPr lvl="1"/>
            <a:r>
              <a:rPr lang="en-US" dirty="0" smtClean="0"/>
              <a:t>The conditional the loop is based on always evaluates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en-US" dirty="0" smtClean="0"/>
              <a:t>, and never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Why might this happen?</a:t>
            </a:r>
          </a:p>
          <a:p>
            <a:pPr lvl="1"/>
            <a:r>
              <a:rPr lang="en-US" dirty="0" smtClean="0"/>
              <a:t>The loop variable is not updated</a:t>
            </a:r>
          </a:p>
          <a:p>
            <a:pPr lvl="1"/>
            <a:r>
              <a:rPr lang="en-US" dirty="0" smtClean="0"/>
              <a:t>The loop variable is updated wrong</a:t>
            </a:r>
          </a:p>
          <a:p>
            <a:pPr lvl="1"/>
            <a:r>
              <a:rPr lang="en-US" dirty="0" smtClean="0"/>
              <a:t>The loop conditional uses the wrong variable</a:t>
            </a:r>
          </a:p>
          <a:p>
            <a:pPr lvl="1"/>
            <a:r>
              <a:rPr lang="en-US" dirty="0" smtClean="0"/>
              <a:t>The loop conditional checks the wrong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1026" name="Picture 2" descr="https://upload.wikimedia.org/wikipedia/commons/5/5b/Flat_UI_-_infi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879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 p14:bounceEnd="50000">
                                          <p:cBhvr>
                                            <p:cTn id="6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>
                                          <p:cBhvr>
                                            <p:cTn id="6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</a:t>
            </a:r>
            <a:r>
              <a:rPr lang="en-US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 =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old are you?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age &lt; 18: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can't vote until 18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can't vote at age"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age)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"Now you can vote! Yay!"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</a:t>
            </a:r>
            <a:r>
              <a:rPr lang="en-US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old are you?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 &lt; 18: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can't vote until 18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can't vote at age"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age)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"Now you can vote! Yay!"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55956" y="2825472"/>
            <a:ext cx="405464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variable 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) never changes, so the condition will never evaluate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906376" y="4025801"/>
            <a:ext cx="7299160" cy="86143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ask user for name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name?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ask user for name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name?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95862" y="2963765"/>
            <a:ext cx="457200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will never evaluate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, so the loop will never exit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3376" y="4234030"/>
            <a:ext cx="349763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Don’t ever do this!  It’s sloppy programming, and it’s not allowed in 201.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977187" y="3563358"/>
            <a:ext cx="1018675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eat a cookie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eat a cookie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11198" y="3662439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body is INCREASING the number of cookies, so we’ll never reach zero!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580146" y="4862768"/>
            <a:ext cx="557864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eat a cookie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11198" y="3662439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body is INCREASING the number of cookies, so we’ll never reach zero!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580146" y="4862768"/>
            <a:ext cx="557864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78" y="2830749"/>
            <a:ext cx="2671322" cy="185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822" y="5490296"/>
            <a:ext cx="2671322" cy="185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99" y="2402695"/>
            <a:ext cx="2671322" cy="185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34" y="3167606"/>
            <a:ext cx="2671322" cy="185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4" y="4296239"/>
            <a:ext cx="2671322" cy="185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7" y="872080"/>
            <a:ext cx="2671322" cy="1859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0" y="1750650"/>
            <a:ext cx="2671322" cy="1859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3" y="-387797"/>
            <a:ext cx="2671322" cy="1859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01" y="4333185"/>
            <a:ext cx="2671322" cy="1859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58" y="-227857"/>
            <a:ext cx="2671322" cy="185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61" y="3049426"/>
            <a:ext cx="2671322" cy="1859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81" y="3517865"/>
            <a:ext cx="2671322" cy="1859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7" y="2114438"/>
            <a:ext cx="2671322" cy="1859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36" y="317346"/>
            <a:ext cx="2671322" cy="1859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4" y="1819034"/>
            <a:ext cx="2671322" cy="1859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20" y="4944017"/>
            <a:ext cx="2671322" cy="18599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78" y="1606404"/>
            <a:ext cx="2671322" cy="18599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91" y="4069634"/>
            <a:ext cx="2671322" cy="1859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46" y="5490296"/>
            <a:ext cx="2671322" cy="1859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78" y="214663"/>
            <a:ext cx="2671322" cy="1859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6" y="-528058"/>
            <a:ext cx="2671322" cy="18599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53" y="-638385"/>
            <a:ext cx="2671322" cy="18599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05" y="635649"/>
            <a:ext cx="2671322" cy="18599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1" y="4292172"/>
            <a:ext cx="2671322" cy="18599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09" y="5377773"/>
            <a:ext cx="2671322" cy="185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73" y="1278910"/>
            <a:ext cx="2671322" cy="185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22" y="834994"/>
            <a:ext cx="2671322" cy="1859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97" y="5556279"/>
            <a:ext cx="2671322" cy="18599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37" y="2678024"/>
            <a:ext cx="2671322" cy="18599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30" y="5608476"/>
            <a:ext cx="2671322" cy="18599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40" y="710662"/>
            <a:ext cx="2671322" cy="18599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74" y="4336481"/>
            <a:ext cx="2671322" cy="18599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34" y="-835114"/>
            <a:ext cx="2671322" cy="18599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996" y="2336337"/>
            <a:ext cx="2671322" cy="18599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96" y="-797651"/>
            <a:ext cx="2671322" cy="18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4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6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6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55779" cy="4517689"/>
          </a:xfrm>
        </p:spPr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= 10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"Countdown begin..."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(countdown,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"Blastoff!"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55779" cy="4517689"/>
          </a:xfrm>
        </p:spPr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= 10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"Countdown begin..."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(countdown,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"Blastoff!"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910838" y="4419388"/>
            <a:ext cx="5065755" cy="89733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384" y="3365234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countdown variable is not being decremented, so it will never go below zero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!=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"Hrabowski"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the user's grade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endParaRPr lang="en-US" sz="24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 !=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"Hrabowski"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910839" y="3983029"/>
            <a:ext cx="4990340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7798" y="2526248"/>
            <a:ext cx="389518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conditional is checking the wrong variable!  we also never change the name, so this will never end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an Infinite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run a Python program that contains an infinite loop, it may seem like you’ve lost control of the terminal!</a:t>
            </a:r>
          </a:p>
          <a:p>
            <a:pPr lvl="3"/>
            <a:endParaRPr lang="en-US" dirty="0"/>
          </a:p>
          <a:p>
            <a:r>
              <a:rPr lang="en-US" dirty="0" smtClean="0"/>
              <a:t>To regain control, simply 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CTRL+C </a:t>
            </a:r>
            <a:r>
              <a:rPr lang="en-US" dirty="0" smtClean="0"/>
              <a:t>to interrupt the infinite loop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KeyboardInterrupt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will be displayed, </a:t>
            </a:r>
            <a:br>
              <a:rPr lang="en-US" dirty="0" smtClean="0"/>
            </a:br>
            <a:r>
              <a:rPr lang="en-US" dirty="0" smtClean="0"/>
              <a:t>and you’ll regain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8358" cy="415679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learn about </a:t>
            </a:r>
            <a:r>
              <a:rPr lang="en-US" dirty="0" smtClean="0"/>
              <a:t>and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sz="3200" dirty="0"/>
              <a:t>To understand the syntax of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3200" dirty="0" smtClean="0"/>
              <a:t>loop</a:t>
            </a:r>
            <a:endParaRPr lang="en-US" sz="3200" dirty="0"/>
          </a:p>
          <a:p>
            <a:pPr lvl="1"/>
            <a:r>
              <a:rPr lang="en-US" sz="3200" dirty="0"/>
              <a:t>To use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3200" dirty="0" smtClean="0"/>
              <a:t>loop for interactive loops</a:t>
            </a:r>
          </a:p>
          <a:p>
            <a:pPr lvl="1"/>
            <a:r>
              <a:rPr lang="en-US" sz="3200" dirty="0" smtClean="0"/>
              <a:t>To learn about infinite loops</a:t>
            </a:r>
          </a:p>
          <a:p>
            <a:pPr lvl="2"/>
            <a:r>
              <a:rPr lang="en-US" sz="2800" dirty="0" smtClean="0"/>
              <a:t>(And how to avoid them)</a:t>
            </a:r>
            <a:endParaRPr lang="en-US" sz="2800" dirty="0"/>
          </a:p>
          <a:p>
            <a:pPr lvl="1"/>
            <a:endParaRPr lang="en-US" dirty="0" smtClean="0"/>
          </a:p>
          <a:p>
            <a:r>
              <a:rPr lang="en-US" dirty="0" smtClean="0"/>
              <a:t>To practice conditionals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8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with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 #5 – Fixing It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update this to ask for the user’s grade</a:t>
            </a:r>
          </a:p>
          <a:p>
            <a:pPr lvl="1"/>
            <a:r>
              <a:rPr lang="en-US" dirty="0"/>
              <a:t>An “A” or a “B” means that they passed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...what goes here?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evaluate this expression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250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374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3967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250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374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3967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250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374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3967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evaluate this expression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This does not give us the answer we want</a:t>
            </a:r>
          </a:p>
          <a:p>
            <a:pPr lvl="1"/>
            <a:r>
              <a:rPr lang="en-US" dirty="0" smtClean="0"/>
              <a:t>This just loops forever and ever (infinitely)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7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it with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instead of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250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374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3967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250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374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3967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250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374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3967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it with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instead of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Now our program will behave how we want</a:t>
            </a:r>
          </a:p>
          <a:p>
            <a:pPr lvl="1"/>
            <a:r>
              <a:rPr lang="en-US" dirty="0" smtClean="0"/>
              <a:t>You have to think carefully about conditionals!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 #5 – Completed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update this to ask for the user’s grade</a:t>
            </a:r>
          </a:p>
          <a:p>
            <a:pPr lvl="1"/>
            <a:r>
              <a:rPr lang="en-US" dirty="0"/>
              <a:t>An “A” or a “B” means that they passed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grade !=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2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1269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54453" cy="415679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loops are very helpful when </a:t>
            </a:r>
            <a:br>
              <a:rPr lang="en-US" dirty="0" smtClean="0"/>
            </a:br>
            <a:r>
              <a:rPr lang="en-US" dirty="0" smtClean="0"/>
              <a:t>you w</a:t>
            </a:r>
            <a:r>
              <a:rPr lang="en-US" sz="3200" dirty="0" smtClean="0"/>
              <a:t>ant to get input from the user </a:t>
            </a:r>
            <a:br>
              <a:rPr lang="en-US" sz="3200" dirty="0" smtClean="0"/>
            </a:br>
            <a:r>
              <a:rPr lang="en-US" sz="3200" dirty="0" smtClean="0"/>
              <a:t>that meets certain specific conditions</a:t>
            </a:r>
          </a:p>
          <a:p>
            <a:pPr lvl="1"/>
            <a:r>
              <a:rPr lang="en-US" sz="3200" dirty="0" smtClean="0"/>
              <a:t>Positive number</a:t>
            </a:r>
          </a:p>
          <a:p>
            <a:pPr lvl="1"/>
            <a:r>
              <a:rPr lang="en-US" sz="3200" dirty="0" smtClean="0"/>
              <a:t>A non-empty string</a:t>
            </a:r>
          </a:p>
          <a:p>
            <a:pPr lvl="1"/>
            <a:r>
              <a:rPr lang="en-US" sz="3200" dirty="0" smtClean="0"/>
              <a:t>A number within a certain range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to get correct input from the user by re-prompting them</a:t>
            </a:r>
          </a:p>
          <a:p>
            <a:pPr lvl="3"/>
            <a:endParaRPr lang="en-US" dirty="0" smtClean="0"/>
          </a:p>
          <a:p>
            <a:pPr marL="0" lvl="2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0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so that we can use it here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0: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positive number: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lvl="2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loop exits because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positive</a:t>
            </a:r>
          </a:p>
          <a:p>
            <a:pPr marL="0" lvl="2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you.  The number you chose is:"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7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</p:spTree>
    <p:extLst>
      <p:ext uri="{BB962C8B-B14F-4D97-AF65-F5344CB8AC3E}">
        <p14:creationId xmlns:p14="http://schemas.microsoft.com/office/powerpoint/2010/main" val="40753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45"/>
          <a:stretch/>
        </p:blipFill>
        <p:spPr>
          <a:xfrm>
            <a:off x="5213023" y="3921551"/>
            <a:ext cx="3930977" cy="26467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Exercise: Nail Polish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your nail polish “guessing game” to keep re-prompting the user until they guess the right number of bottles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At each step, tell them whether </a:t>
            </a:r>
            <a:br>
              <a:rPr lang="en-US" dirty="0" smtClean="0"/>
            </a:br>
            <a:r>
              <a:rPr lang="en-US" dirty="0" smtClean="0"/>
              <a:t>their guess was high or low</a:t>
            </a:r>
          </a:p>
          <a:p>
            <a:r>
              <a:rPr lang="en-US" dirty="0" smtClean="0"/>
              <a:t>Exit the loop when they</a:t>
            </a:r>
            <a:br>
              <a:rPr lang="en-US" dirty="0" smtClean="0"/>
            </a:br>
            <a:r>
              <a:rPr lang="en-US" dirty="0" smtClean="0"/>
              <a:t>guess correctly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92532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</a:p>
          <a:p>
            <a:pPr lvl="1"/>
            <a:r>
              <a:rPr lang="en-US" dirty="0" smtClean="0"/>
              <a:t>In the command line, hitting TAB will auto-complete up to the point of uniqueness</a:t>
            </a:r>
          </a:p>
          <a:p>
            <a:pPr lvl="1"/>
            <a:r>
              <a:rPr lang="en-US" dirty="0" smtClean="0"/>
              <a:t>For example, typing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emacs h</a:t>
            </a:r>
            <a:r>
              <a:rPr lang="en-US" dirty="0" smtClean="0"/>
              <a:t>” and hitting TAB </a:t>
            </a:r>
            <a:br>
              <a:rPr lang="en-US" dirty="0" smtClean="0"/>
            </a:br>
            <a:r>
              <a:rPr lang="en-US" dirty="0" smtClean="0"/>
              <a:t>may auto-complete to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emacs hw1_part</a:t>
            </a:r>
            <a:r>
              <a:rPr lang="en-US" dirty="0" smtClean="0"/>
              <a:t>”</a:t>
            </a:r>
            <a:endParaRPr lang="en-US" dirty="0"/>
          </a:p>
          <a:p>
            <a:pPr lvl="3"/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 arrow</a:t>
            </a:r>
          </a:p>
          <a:p>
            <a:pPr lvl="1"/>
            <a:r>
              <a:rPr lang="en-US" dirty="0" smtClean="0"/>
              <a:t>Brings back your previous command in the terminal</a:t>
            </a:r>
          </a:p>
          <a:p>
            <a:pPr lvl="1"/>
            <a:r>
              <a:rPr lang="en-US" dirty="0" smtClean="0"/>
              <a:t>Hit again to go further back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050" y="1051856"/>
            <a:ext cx="8685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Command Line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1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1 is out on Blackboard now</a:t>
            </a:r>
          </a:p>
          <a:p>
            <a:pPr lvl="1"/>
            <a:r>
              <a:rPr lang="en-US" dirty="0" smtClean="0"/>
              <a:t>Must complete the Syllabus and Course </a:t>
            </a:r>
            <a:br>
              <a:rPr lang="en-US" dirty="0" smtClean="0"/>
            </a:br>
            <a:r>
              <a:rPr lang="en-US" dirty="0" smtClean="0"/>
              <a:t>Website Quiz to see it</a:t>
            </a:r>
          </a:p>
          <a:p>
            <a:pPr lvl="1"/>
            <a:r>
              <a:rPr lang="en-US" dirty="0" smtClean="0"/>
              <a:t>Due by Friday (February </a:t>
            </a:r>
            <a:r>
              <a:rPr lang="en-US" dirty="0" smtClean="0"/>
              <a:t>15th</a:t>
            </a:r>
            <a:r>
              <a:rPr lang="en-US" dirty="0" smtClean="0"/>
              <a:t>) at 8:59:59 PM</a:t>
            </a:r>
          </a:p>
          <a:p>
            <a:endParaRPr lang="en-US" dirty="0"/>
          </a:p>
          <a:p>
            <a:r>
              <a:rPr lang="en-US" dirty="0"/>
              <a:t>HW 2 </a:t>
            </a:r>
            <a:r>
              <a:rPr lang="en-US" dirty="0" smtClean="0"/>
              <a:t>will be out </a:t>
            </a:r>
            <a:r>
              <a:rPr lang="en-US" dirty="0"/>
              <a:t>on Blackboard </a:t>
            </a:r>
            <a:r>
              <a:rPr lang="en-US" dirty="0" smtClean="0"/>
              <a:t>Saturday</a:t>
            </a:r>
            <a:endParaRPr lang="en-US" dirty="0"/>
          </a:p>
          <a:p>
            <a:pPr lvl="1"/>
            <a:r>
              <a:rPr lang="en-US" dirty="0"/>
              <a:t>Complete the Academic Integrity Quiz to see it</a:t>
            </a:r>
          </a:p>
          <a:p>
            <a:pPr lvl="1"/>
            <a:r>
              <a:rPr lang="en-US" dirty="0"/>
              <a:t>Due by Friday </a:t>
            </a:r>
            <a:r>
              <a:rPr lang="en-US" dirty="0" smtClean="0"/>
              <a:t>(February </a:t>
            </a:r>
            <a:r>
              <a:rPr lang="en-US" dirty="0" smtClean="0"/>
              <a:t>22rd</a:t>
            </a:r>
            <a:r>
              <a:rPr lang="en-US" dirty="0" smtClean="0"/>
              <a:t>) </a:t>
            </a:r>
            <a:r>
              <a:rPr lang="en-US" dirty="0"/>
              <a:t>at 8:59:59 PM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9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Infinity symbol:</a:t>
            </a:r>
          </a:p>
          <a:p>
            <a:pPr lvl="1"/>
            <a:r>
              <a:rPr lang="en-US" sz="1800" dirty="0"/>
              <a:t>https://commons.wikimedia.org/wiki/File:Flat_UI_-_infinity.png</a:t>
            </a:r>
          </a:p>
          <a:p>
            <a:r>
              <a:rPr lang="en-US" sz="1800" dirty="0" smtClean="0"/>
              <a:t>Chocolate </a:t>
            </a:r>
            <a:r>
              <a:rPr lang="en-US" sz="1800" dirty="0"/>
              <a:t>chip cookie (adapted from):</a:t>
            </a:r>
          </a:p>
          <a:p>
            <a:pPr lvl="1"/>
            <a:r>
              <a:rPr lang="en-US" sz="1800" dirty="0"/>
              <a:t>https://en.wikipedia.org/wiki/File:Choco_chip_cookie.png</a:t>
            </a:r>
          </a:p>
          <a:p>
            <a:r>
              <a:rPr lang="en-US" sz="1800" dirty="0" smtClean="0"/>
              <a:t>Nail </a:t>
            </a:r>
            <a:r>
              <a:rPr lang="en-US" sz="1800" dirty="0"/>
              <a:t>polish (adapted from):</a:t>
            </a:r>
          </a:p>
          <a:p>
            <a:pPr lvl="1"/>
            <a:r>
              <a:rPr lang="en-US" sz="1800" dirty="0"/>
              <a:t>https://pixabay.com/p-870857/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1753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753" y="3374726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53" y="5313719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7637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37" y="419352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5807" y="183060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229" y="3703973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1753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753" y="3374726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53" y="5313719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7637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37" y="419352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5807" y="183060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229" y="3703973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567267" y="3529937"/>
            <a:ext cx="345989" cy="390837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567267" y="3917827"/>
            <a:ext cx="345989" cy="117114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3247557" y="4344223"/>
            <a:ext cx="345989" cy="193899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3830220" y="5811807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eft Bracket 28"/>
          <p:cNvSpPr/>
          <p:nvPr/>
        </p:nvSpPr>
        <p:spPr>
          <a:xfrm>
            <a:off x="5977064" y="1955730"/>
            <a:ext cx="345989" cy="77702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Left Bracket 29"/>
          <p:cNvSpPr/>
          <p:nvPr/>
        </p:nvSpPr>
        <p:spPr>
          <a:xfrm>
            <a:off x="5975608" y="2729811"/>
            <a:ext cx="345989" cy="80012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>
            <a:off x="3830220" y="4709445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eft Bracket 31"/>
          <p:cNvSpPr/>
          <p:nvPr/>
        </p:nvSpPr>
        <p:spPr>
          <a:xfrm>
            <a:off x="3830220" y="5129053"/>
            <a:ext cx="345989" cy="32611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Left Bracket 33"/>
          <p:cNvSpPr/>
          <p:nvPr/>
        </p:nvSpPr>
        <p:spPr>
          <a:xfrm>
            <a:off x="567267" y="5472574"/>
            <a:ext cx="345989" cy="81064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 smtClean="0"/>
              <a:t>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Decision Making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731989"/>
            <a:ext cx="332948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we’ve already seen these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8318" y="411567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4" y="5510081"/>
            <a:ext cx="1640846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55830" y="5661878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13048</TotalTime>
  <Words>2282</Words>
  <Application>Microsoft Office PowerPoint</Application>
  <PresentationFormat>On-screen Show (4:3)</PresentationFormat>
  <Paragraphs>618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06 – While Loops</vt:lpstr>
      <vt:lpstr>Last Class We Covered</vt:lpstr>
      <vt:lpstr>Any Questions from Last Time?</vt:lpstr>
      <vt:lpstr>Today’s Objectives</vt:lpstr>
      <vt:lpstr>Practice: if, elif, and else</vt:lpstr>
      <vt:lpstr>Practice: if, elif, and else</vt:lpstr>
      <vt:lpstr>Practice: if, elif, and else</vt:lpstr>
      <vt:lpstr>Looping</vt:lpstr>
      <vt:lpstr>Control Structures</vt:lpstr>
      <vt:lpstr>Looping</vt:lpstr>
      <vt:lpstr>Looping</vt:lpstr>
      <vt:lpstr>Looping</vt:lpstr>
      <vt:lpstr>The while Loop</vt:lpstr>
      <vt:lpstr>“while” Loops</vt:lpstr>
      <vt:lpstr>How a while Loop Works</vt:lpstr>
      <vt:lpstr>Parts of a while Loop</vt:lpstr>
      <vt:lpstr>Parts of a while Loop</vt:lpstr>
      <vt:lpstr>Example while Loop</vt:lpstr>
      <vt:lpstr>Example while Loop</vt:lpstr>
      <vt:lpstr>Example Counting while Loops</vt:lpstr>
      <vt:lpstr>Calculating while Loops</vt:lpstr>
      <vt:lpstr>Totaling while Loop</vt:lpstr>
      <vt:lpstr>Infinite Loops and Other Problems</vt:lpstr>
      <vt:lpstr>Loop Body Not Being Reached</vt:lpstr>
      <vt:lpstr>When is the Conditional Checked?</vt:lpstr>
      <vt:lpstr>When is the Conditional Checked?</vt:lpstr>
      <vt:lpstr>Infinite Loops</vt:lpstr>
      <vt:lpstr>Infinite Loop Example #1</vt:lpstr>
      <vt:lpstr>Infinite Loop Example #1</vt:lpstr>
      <vt:lpstr>Infinite Loop Example #2</vt:lpstr>
      <vt:lpstr>Infinite Loop Example #2</vt:lpstr>
      <vt:lpstr>Infinite Loop Example #3</vt:lpstr>
      <vt:lpstr>Infinite Loop Example #3</vt:lpstr>
      <vt:lpstr>Infinite Loop Example #3</vt:lpstr>
      <vt:lpstr>Infinite Loop Example #4</vt:lpstr>
      <vt:lpstr>Infinite Loop Example #4</vt:lpstr>
      <vt:lpstr>Infinite Loop Example #5</vt:lpstr>
      <vt:lpstr>Infinite Loop Example #5</vt:lpstr>
      <vt:lpstr>Ending an Infinite Loop</vt:lpstr>
      <vt:lpstr>Practice with Decisions</vt:lpstr>
      <vt:lpstr>Loop Example #5 – Fixing It</vt:lpstr>
      <vt:lpstr>Loop Example #5 – Truth Table</vt:lpstr>
      <vt:lpstr>Loop Example #5 – Truth Table</vt:lpstr>
      <vt:lpstr>Loop Example #5 – Truth Table</vt:lpstr>
      <vt:lpstr>Loop Example #5 – Truth Table</vt:lpstr>
      <vt:lpstr>Loop Example #5 – Completed</vt:lpstr>
      <vt:lpstr>Interactive while Loops</vt:lpstr>
      <vt:lpstr>When to Use while Loops</vt:lpstr>
      <vt:lpstr>Example while Loop</vt:lpstr>
      <vt:lpstr>Updated Exercise: Nail Polish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219</cp:revision>
  <dcterms:created xsi:type="dcterms:W3CDTF">2014-05-05T14:25:42Z</dcterms:created>
  <dcterms:modified xsi:type="dcterms:W3CDTF">2019-02-14T15:35:54Z</dcterms:modified>
</cp:coreProperties>
</file>